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docProps/custom.xml" ContentType="application/vnd.openxmlformats-officedocument.custom-properties+xml"/>
  <Override PartName="/customXml/itemProps4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7"/>
  </p:notesMasterIdLst>
  <p:sldIdLst>
    <p:sldId id="1828" r:id="rId5"/>
    <p:sldId id="182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C704E31-CDBF-7314-37E7-7F90523CFD59}" name="Wardah Ajaz" initials="WA" userId="S::wajaz@affirma.com::a653774b-62e7-4fd4-84eb-453e7c2eb25c" providerId="AD"/>
  <p188:author id="{D6A8A4A3-AD89-5BB3-DB06-2440C7469331}" name="Matt Minelli" initials="MM" userId="S::mminelli@affirma.com::8aabbc37-ad6b-4f0e-b68e-6b3b4d01d997" providerId="AD"/>
  <p188:author id="{2A3E64F0-CACB-789F-EDAB-FC1194EFB6B5}" name="Penelope Kipps" initials="PK" userId="S::pkipps@affirma.com::f3747d80-db63-4101-8e1d-f054405572b8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mela Cook" initials="PC" lastIdx="6" clrIdx="0">
    <p:extLst>
      <p:ext uri="{19B8F6BF-5375-455C-9EA6-DF929625EA0E}">
        <p15:presenceInfo xmlns:p15="http://schemas.microsoft.com/office/powerpoint/2012/main" userId="S::pcook@affirma.com::8106f2c5-df70-49fd-b5d7-bbbe241af3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74BC"/>
    <a:srgbClr val="E98D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B56125-63C4-CE87-5E10-7CD8D8384CB7}" v="20" dt="2025-12-01T15:53:30.0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4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 Minelli" userId="S::mminelli@affirma.com::8aabbc37-ad6b-4f0e-b68e-6b3b4d01d997" providerId="AD" clId="Web-{EFB56125-63C4-CE87-5E10-7CD8D8384CB7}"/>
    <pc:docChg chg="modSld">
      <pc:chgData name="Matt Minelli" userId="S::mminelli@affirma.com::8aabbc37-ad6b-4f0e-b68e-6b3b4d01d997" providerId="AD" clId="Web-{EFB56125-63C4-CE87-5E10-7CD8D8384CB7}" dt="2025-12-01T15:53:30.031" v="17" actId="20577"/>
      <pc:docMkLst>
        <pc:docMk/>
      </pc:docMkLst>
      <pc:sldChg chg="modSp">
        <pc:chgData name="Matt Minelli" userId="S::mminelli@affirma.com::8aabbc37-ad6b-4f0e-b68e-6b3b4d01d997" providerId="AD" clId="Web-{EFB56125-63C4-CE87-5E10-7CD8D8384CB7}" dt="2025-12-01T15:53:30.031" v="17" actId="20577"/>
        <pc:sldMkLst>
          <pc:docMk/>
          <pc:sldMk cId="891807171" sldId="1828"/>
        </pc:sldMkLst>
        <pc:spChg chg="mod">
          <ac:chgData name="Matt Minelli" userId="S::mminelli@affirma.com::8aabbc37-ad6b-4f0e-b68e-6b3b4d01d997" providerId="AD" clId="Web-{EFB56125-63C4-CE87-5E10-7CD8D8384CB7}" dt="2025-12-01T15:53:17.171" v="13" actId="1076"/>
          <ac:spMkLst>
            <pc:docMk/>
            <pc:sldMk cId="891807171" sldId="1828"/>
            <ac:spMk id="4" creationId="{BDC4B9FF-8695-D444-A5CC-2CB3135EEEAD}"/>
          </ac:spMkLst>
        </pc:spChg>
        <pc:spChg chg="mod">
          <ac:chgData name="Matt Minelli" userId="S::mminelli@affirma.com::8aabbc37-ad6b-4f0e-b68e-6b3b4d01d997" providerId="AD" clId="Web-{EFB56125-63C4-CE87-5E10-7CD8D8384CB7}" dt="2025-12-01T15:53:21.156" v="14" actId="1076"/>
          <ac:spMkLst>
            <pc:docMk/>
            <pc:sldMk cId="891807171" sldId="1828"/>
            <ac:spMk id="6" creationId="{DC3185AF-4529-9642-92AB-B131CAEBC7A9}"/>
          </ac:spMkLst>
        </pc:spChg>
        <pc:spChg chg="mod">
          <ac:chgData name="Matt Minelli" userId="S::mminelli@affirma.com::8aabbc37-ad6b-4f0e-b68e-6b3b4d01d997" providerId="AD" clId="Web-{EFB56125-63C4-CE87-5E10-7CD8D8384CB7}" dt="2025-12-01T15:53:27.187" v="16" actId="20577"/>
          <ac:spMkLst>
            <pc:docMk/>
            <pc:sldMk cId="891807171" sldId="1828"/>
            <ac:spMk id="12" creationId="{E778A92C-1382-1A12-8A05-918932FFC49A}"/>
          </ac:spMkLst>
        </pc:spChg>
        <pc:spChg chg="mod">
          <ac:chgData name="Matt Minelli" userId="S::mminelli@affirma.com::8aabbc37-ad6b-4f0e-b68e-6b3b4d01d997" providerId="AD" clId="Web-{EFB56125-63C4-CE87-5E10-7CD8D8384CB7}" dt="2025-12-01T15:53:30.031" v="17" actId="20577"/>
          <ac:spMkLst>
            <pc:docMk/>
            <pc:sldMk cId="891807171" sldId="1828"/>
            <ac:spMk id="18" creationId="{7AAA3B53-E3A9-C625-E4CC-433EA303DAAD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0A8312-0222-40F5-BDEB-4F92AEA49343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2A0CD-526E-4BDB-8351-4C4F909F5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46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2A0CD-526E-4BDB-8351-4C4F909F586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56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2A0CD-526E-4BDB-8351-4C4F909F58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30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E15E7-052A-4307-9B29-D94C120AEF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1948D8-569C-4F33-A588-CD66945765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281A2-D60F-4888-AE2B-90C0CF874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A0EB7-B10B-42C2-82C9-5225B2C68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F5954-2944-4607-93C6-42F4895FF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37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00D31-2E04-4930-B433-FE01F69D9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A1223-8702-4A56-A992-564F31129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9329D-DD17-4CA2-9F96-B0E0E54F9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9100C-C12F-42D8-ADA6-B8095B59C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4E089-A93D-48A7-80CF-282B66BD6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55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893E5D-328A-4752-9A3D-14435EAEC9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55F347-1374-41B7-B805-081C8BBE5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D7BE4-0B41-4311-8A52-22D200FC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12F91-8B92-459E-910B-650D14758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BAED4-D7AD-494F-98D9-610DE1E38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031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 Study Single Slide - Data Resul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674382-8BA2-CD48-84D7-6B1CDE48F68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5998" y="0"/>
            <a:ext cx="6096002" cy="5093207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BE22CA-CCD0-734A-932E-AF573C2B98B7}"/>
              </a:ext>
            </a:extLst>
          </p:cNvPr>
          <p:cNvSpPr/>
          <p:nvPr userDrawn="1"/>
        </p:nvSpPr>
        <p:spPr>
          <a:xfrm>
            <a:off x="6095998" y="5093207"/>
            <a:ext cx="6096002" cy="1764793"/>
          </a:xfrm>
          <a:prstGeom prst="rect">
            <a:avLst/>
          </a:prstGeom>
          <a:solidFill>
            <a:srgbClr val="FF8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C0C770B-B4AF-E443-922A-886366399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45516" y="6454780"/>
            <a:ext cx="2743200" cy="154809"/>
          </a:xfrm>
        </p:spPr>
        <p:txBody>
          <a:bodyPr/>
          <a:lstStyle>
            <a:lvl1pPr>
              <a:defRPr sz="700">
                <a:solidFill>
                  <a:schemeClr val="bg1"/>
                </a:solidFill>
              </a:defRPr>
            </a:lvl1pPr>
          </a:lstStyle>
          <a:p>
            <a:fld id="{056F86DB-78DF-EB43-A6BE-40415A3A005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93CEEC-4F06-5349-BB63-F02B2B211B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3284" y="388389"/>
            <a:ext cx="5065999" cy="764390"/>
          </a:xfrm>
        </p:spPr>
        <p:txBody>
          <a:bodyPr anchor="b">
            <a:normAutofit/>
          </a:bodyPr>
          <a:lstStyle>
            <a:lvl1pPr algn="l">
              <a:defRPr sz="4000" b="0" i="0">
                <a:solidFill>
                  <a:srgbClr val="008AD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Company Name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CD2D898-C1E4-1C4E-B41C-23A7E59AE640}"/>
              </a:ext>
            </a:extLst>
          </p:cNvPr>
          <p:cNvSpPr/>
          <p:nvPr userDrawn="1"/>
        </p:nvSpPr>
        <p:spPr>
          <a:xfrm flipV="1">
            <a:off x="0" y="365239"/>
            <a:ext cx="243068" cy="764390"/>
          </a:xfrm>
          <a:prstGeom prst="rect">
            <a:avLst/>
          </a:prstGeom>
          <a:solidFill>
            <a:srgbClr val="FF8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438C21C-6688-CD47-9B39-2BD825F592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3284" y="6440198"/>
            <a:ext cx="767123" cy="264231"/>
          </a:xfrm>
          <a:prstGeom prst="rect">
            <a:avLst/>
          </a:prstGeom>
        </p:spPr>
      </p:pic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50E4BD5B-FA1C-CA42-B01F-D6A4F333E0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79966" y="5569457"/>
            <a:ext cx="1523417" cy="3832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DB3430-93CA-9540-9380-D85F161C958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3250" y="1450136"/>
            <a:ext cx="5066030" cy="4795100"/>
          </a:xfr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9650A9-D1FE-7F4E-A1C9-FF16CE20B16F}"/>
              </a:ext>
            </a:extLst>
          </p:cNvPr>
          <p:cNvSpPr txBox="1"/>
          <p:nvPr userDrawn="1"/>
        </p:nvSpPr>
        <p:spPr>
          <a:xfrm>
            <a:off x="6479967" y="5292458"/>
            <a:ext cx="15234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i="0" spc="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DE51963F-09DC-8E4A-88D2-C536162B97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79965" y="5968237"/>
            <a:ext cx="1507897" cy="47196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Lorem Ipsum Dolor</a:t>
            </a:r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C8C32DBD-DA02-E348-877F-086CEC75A19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78598" y="5560830"/>
            <a:ext cx="1523417" cy="3832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6EB1CA55-D925-444F-8DA0-8CEF05F20D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78597" y="5959610"/>
            <a:ext cx="1507897" cy="47196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Lorem Ipsum Dolor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9555A56F-2156-0C47-9C24-6E95A084A9D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77230" y="5553097"/>
            <a:ext cx="1523417" cy="38328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0AC86934-578D-4547-91D4-0207518575B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077229" y="5951877"/>
            <a:ext cx="1507897" cy="47196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1400" b="0" i="0"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US"/>
              <a:t>Lorem Ipsum Dolor</a:t>
            </a:r>
          </a:p>
        </p:txBody>
      </p:sp>
    </p:spTree>
    <p:extLst>
      <p:ext uri="{BB962C8B-B14F-4D97-AF65-F5344CB8AC3E}">
        <p14:creationId xmlns:p14="http://schemas.microsoft.com/office/powerpoint/2010/main" val="76570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AD27F-2229-4DC3-B368-5546AAA95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598AD-9BD4-494B-81C9-E3D54A039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1111F-21B9-4D4D-B19B-AA4895D6D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477AB-A577-43A4-9665-378A0898A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94B8D-3ADB-4ACE-A07B-3E5396AA5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40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0072E-319B-435E-B13B-8D697D6D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04F99-1042-4B32-A848-3678122E0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05C7B7-CBFA-4F5E-A09A-17CE96A9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8ADDD-08E7-446B-8FAC-7EDCA8BE6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D90F7-C7A2-4747-93DA-358DD2618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625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86218-E355-4987-9F74-50AA6F497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41890-8D3C-4A1B-8564-A2C712D8E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AE8437-8408-40E0-AA99-697E74A7A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665E1A-40D2-4889-BBA1-07A2A16E5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083FD0-DE43-4F11-AE83-48FC3070F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2682E-F29D-4B88-BBB8-973C5745B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511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57AB1-E62F-4492-81EF-91C5FDE8F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9A55C-272E-47E5-B065-685D9815E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7F5B06-3E0D-4CE2-8ACF-7D6484505A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273769-0210-448C-BBC1-5EFF1AF63D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769F34-C025-44FE-A2A6-85A115CC50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5D54AD-7E17-4774-96A5-D1AC7E740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C25054-379F-445D-AD4C-AE18D7A1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0BC507-9A75-4657-9EE9-8D5A43362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558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A439-4B84-4857-84EB-B54AD2704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77F5BF-154C-4036-8C98-690E93B70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69E2E3-C6D0-4B99-B0B4-E48E07F41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315F9B-FE71-46BC-A3A3-2135A6491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45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A0E579-783C-4D17-A7DC-C411FBEE4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65766-0F37-42F0-8639-460FE109D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66DEA-0A45-462E-8442-6387082D6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123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AE5B7-896F-48A5-BB9D-B77BF288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6666F-5B5B-4B4E-B138-9A8A8C135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AC3DC-C555-4A54-95AB-3B32ADF4E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193A1B-7501-4697-931A-25F39DDB8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A95F1-D8DA-4206-9AFF-00D59481B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D3FE04-5D15-40EF-AD83-D13A5D19A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114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7F919-A990-4F12-9028-71B315A85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786613-7A59-4C61-B3F6-7012A1BD36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3933E-50A4-4710-BB2D-A06BD457B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26195-96A9-4742-995F-058B9ED5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D91C13-BB64-412D-BE0D-B72162B0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CCC33-0A96-4574-9FCE-C963B4DDD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748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E6F126-03DC-4D7B-B379-3C62C269A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EFBD2-0F96-403C-A7DF-F428121C1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880A0-A885-4476-AA4A-C36F45F3B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3573E-0058-463A-B7EA-1DAD0737FD0C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EB687-F61F-4D35-B03F-2CFB2F7293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62791-AB6D-414E-8F2A-F80201D92D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8B8F2-FE92-4537-960E-75FA3EF0C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96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nam10.safelinks.protection.outlook.com/?url=https%3A%2F%2Fdrive.google.com%2Ffile%2Fd%2F1G9HWdokFtp03CblCpkNljNUjecSRlc_v%2Fview%3Fusp%3Dsharing&amp;data=05%7C02%7Cpkipps%40affirma.com%7C20d0ee4d5bf440977e3608dc3955a7f0%7C65265dd04b2044a4aca4b7ecbb143664%7C0%7C0%7C638448287275300102%7CUnknown%7CTWFpbGZsb3d8eyJWIjoiMC4wLjAwMDAiLCJQIjoiV2luMzIiLCJBTiI6Ik1haWwiLCJXVCI6Mn0%3D%7C0%7C%7C%7C&amp;sdata=iRUfQIMjSZCJUN%2FiiPnh51JdUv0kkM24id7ClB9QM1E%3D&amp;reserved=0" TargetMode="External"/><Relationship Id="rId3" Type="http://schemas.openxmlformats.org/officeDocument/2006/relationships/hyperlink" Target="https://nam10.safelinks.protection.outlook.com/?url=https%3A%2F%2Ffb.workplace.com%2Fgroups%2F195939787724435%2Fpermalink%2F896754610976279%2F&amp;data=05%7C02%7Cpkipps%40affirma.com%7C20d0ee4d5bf440977e3608dc3955a7f0%7C65265dd04b2044a4aca4b7ecbb143664%7C0%7C0%7C638448287275264979%7CUnknown%7CTWFpbGZsb3d8eyJWIjoiMC4wLjAwMDAiLCJQIjoiV2luMzIiLCJBTiI6Ik1haWwiLCJXVCI6Mn0%3D%7C0%7C%7C%7C&amp;sdata=FZYcB%2F6P6v5JTBvjLS5TMYbSOiHdbE8JaHqDo9TnT3U%3D&amp;reserved=0" TargetMode="External"/><Relationship Id="rId7" Type="http://schemas.openxmlformats.org/officeDocument/2006/relationships/hyperlink" Target="https://nam10.safelinks.protection.outlook.com/?url=https%3A%2F%2Ffb.workplace.com%2Fgroups%2F195939787724435%2Fpermalink%2F1027253467926392%2F&amp;data=05%7C02%7Cpkipps%40affirma.com%7C20d0ee4d5bf440977e3608dc3955a7f0%7C65265dd04b2044a4aca4b7ecbb143664%7C0%7C0%7C638448287275294474%7CUnknown%7CTWFpbGZsb3d8eyJWIjoiMC4wLjAwMDAiLCJQIjoiV2luMzIiLCJBTiI6Ik1haWwiLCJXVCI6Mn0%3D%7C0%7C%7C%7C&amp;sdata=17CS3weGodRk%2FbkbXctkGepSBREbmWqrn6N70Se848A%3D&amp;reserved=0" TargetMode="External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nam10.safelinks.protection.outlook.com/?url=https%3A%2F%2Ffb.workplace.com%2Fgroups%2F195939787724435%2Fpermalink%2F990194534965619%2F&amp;data=05%7C02%7Cpkipps%40affirma.com%7C20d0ee4d5bf440977e3608dc3955a7f0%7C65265dd04b2044a4aca4b7ecbb143664%7C0%7C0%7C638448287275288712%7CUnknown%7CTWFpbGZsb3d8eyJWIjoiMC4wLjAwMDAiLCJQIjoiV2luMzIiLCJBTiI6Ik1haWwiLCJXVCI6Mn0%3D%7C0%7C%7C%7C&amp;sdata=wQp2uVoSOra8cOtFHZsOmjpxgSScQhASpD6ai%2FYUTh0%3D&amp;reserved=0" TargetMode="External"/><Relationship Id="rId11" Type="http://schemas.openxmlformats.org/officeDocument/2006/relationships/image" Target="../media/image3.png"/><Relationship Id="rId5" Type="http://schemas.openxmlformats.org/officeDocument/2006/relationships/hyperlink" Target="https://nam10.safelinks.protection.outlook.com/?url=https%3A%2F%2Ffb.workplace.com%2Fgroups%2F195939787724435%2Fpermalink%2F946119559373117%2F&amp;data=05%7C02%7Cpkipps%40affirma.com%7C20d0ee4d5bf440977e3608dc3955a7f0%7C65265dd04b2044a4aca4b7ecbb143664%7C0%7C0%7C638448287275282547%7CUnknown%7CTWFpbGZsb3d8eyJWIjoiMC4wLjAwMDAiLCJQIjoiV2luMzIiLCJBTiI6Ik1haWwiLCJXVCI6Mn0%3D%7C0%7C%7C%7C&amp;sdata=hyyrPBQ7%2FhZlOajaBwLSstd3cNajmMQ1e%2B4XYr9h7Bs%3D&amp;reserved=0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nam10.safelinks.protection.outlook.com/?url=https%3A%2F%2Ffb.workplace.com%2Fgroups%2F195939787724435%2Fpermalink%2F922193068432433%2F&amp;data=05%7C02%7Cpkipps%40affirma.com%7C20d0ee4d5bf440977e3608dc3955a7f0%7C65265dd04b2044a4aca4b7ecbb143664%7C0%7C0%7C638448287275274868%7CUnknown%7CTWFpbGZsb3d8eyJWIjoiMC4wLjAwMDAiLCJQIjoiV2luMzIiLCJBTiI6Ik1haWwiLCJXVCI6Mn0%3D%7C0%7C%7C%7C&amp;sdata=vLsQ5qzYU711dVwL0FJq8OUJMBZKaL5hnglVIYzmA50%3D&amp;reserved=0" TargetMode="External"/><Relationship Id="rId9" Type="http://schemas.openxmlformats.org/officeDocument/2006/relationships/hyperlink" Target="https://nam10.safelinks.protection.outlook.com/?url=https%3A%2F%2Ffb.workplace.com%2Fgroups%2F195939787724435%2Fpermalink%2F1145312386120499%2F&amp;data=05%7C02%7Cpkipps%40affirma.com%7C20d0ee4d5bf440977e3608dc3955a7f0%7C65265dd04b2044a4aca4b7ecbb143664%7C0%7C0%7C638448287275306199%7CUnknown%7CTWFpbGZsb3d8eyJWIjoiMC4wLjAwMDAiLCJQIjoiV2luMzIiLCJBTiI6Ik1haWwiLCJXVCI6Mn0%3D%7C0%7C%7C%7C&amp;sdata=op3VA%2BsR%2FfhD72VeQo0y5TnTquGmce8O7zXodHmxhSQ%3D&amp;reserved=0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18B97-2236-432B-9D84-A8603948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380140" y="4408414"/>
            <a:ext cx="6811860" cy="24495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88A8EE-A41B-104E-87E1-EB9806113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F86DB-78DF-EB43-A6BE-40415A3A0052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DC4B9FF-8695-D444-A5CC-2CB3135EE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465" y="190450"/>
            <a:ext cx="10894810" cy="844655"/>
          </a:xfrm>
        </p:spPr>
        <p:txBody>
          <a:bodyPr>
            <a:normAutofit/>
          </a:bodyPr>
          <a:lstStyle/>
          <a:p>
            <a:r>
              <a:rPr lang="en-US" sz="3200" b="1">
                <a:solidFill>
                  <a:srgbClr val="0070C0"/>
                </a:solidFill>
                <a:latin typeface="Poppins"/>
                <a:cs typeface="Poppins"/>
              </a:rPr>
              <a:t>In Real Life | Meta Video Series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3185AF-4529-9642-92AB-B131CAEBC7A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432" y="1100799"/>
            <a:ext cx="7480916" cy="12198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300">
                <a:latin typeface="Poppins"/>
                <a:cs typeface="Poppins"/>
              </a:rPr>
              <a:t>Reality Labs (RL) Employee Experience aimed to share important news with employees related to people, processes, and procedures within RL. </a:t>
            </a:r>
            <a:r>
              <a:rPr lang="en-US" sz="1300">
                <a:solidFill>
                  <a:srgbClr val="404040"/>
                </a:solidFill>
                <a:latin typeface="Poppins"/>
                <a:ea typeface="+mn-lt"/>
                <a:cs typeface="Poppins"/>
              </a:rPr>
              <a:t>This initiative led to the conception of a video series, with an episode scheduled for release every other month.</a:t>
            </a:r>
            <a:endParaRPr lang="en-US" sz="1300">
              <a:latin typeface="Poppins"/>
              <a:cs typeface="Poppins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328E13-9F30-0846-AE9E-2A00307B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/>
              <a:t>3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34B247A-B54F-9443-948E-781E9E7017D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/>
              <a:t>6 weeks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8416BC8-7D3A-C447-82D3-1B919C1E4CD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077229" y="5951877"/>
            <a:ext cx="1266763" cy="471961"/>
          </a:xfrm>
        </p:spPr>
        <p:txBody>
          <a:bodyPr/>
          <a:lstStyle/>
          <a:p>
            <a:r>
              <a:rPr lang="en-US"/>
              <a:t>Lorem Ipsum Dolor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778A92C-1382-1A12-8A05-918932FFC49A}"/>
              </a:ext>
            </a:extLst>
          </p:cNvPr>
          <p:cNvSpPr txBox="1">
            <a:spLocks/>
          </p:cNvSpPr>
          <p:nvPr/>
        </p:nvSpPr>
        <p:spPr>
          <a:xfrm>
            <a:off x="665537" y="2228001"/>
            <a:ext cx="7285309" cy="28414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00" b="1" u="sng" dirty="0">
                <a:solidFill>
                  <a:srgbClr val="3774BC"/>
                </a:solidFill>
                <a:latin typeface="Poppins"/>
                <a:ea typeface="Calibri"/>
                <a:cs typeface="Poppins"/>
              </a:rPr>
              <a:t>Our Work</a:t>
            </a:r>
            <a:endParaRPr lang="en-US" sz="1300">
              <a:solidFill>
                <a:srgbClr val="404040"/>
              </a:solidFill>
              <a:latin typeface="Poppins"/>
              <a:ea typeface="Calibri" panose="020F0502020204030204"/>
              <a:cs typeface="Poppins"/>
            </a:endParaRP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 sz="1300" dirty="0">
                <a:latin typeface="Poppins"/>
                <a:ea typeface="+mn-lt"/>
                <a:cs typeface="Poppins"/>
              </a:rPr>
              <a:t>Established</a:t>
            </a:r>
            <a:r>
              <a:rPr lang="en-US" sz="1300" dirty="0">
                <a:solidFill>
                  <a:srgbClr val="404040"/>
                </a:solidFill>
                <a:latin typeface="Poppins"/>
                <a:ea typeface="+mn-lt"/>
                <a:cs typeface="Poppins"/>
              </a:rPr>
              <a:t> consistent branding through color, intro/outro, and lower thirds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 sz="1300" dirty="0">
                <a:latin typeface="Poppins"/>
                <a:ea typeface="+mn-lt"/>
                <a:cs typeface="Poppins"/>
              </a:rPr>
              <a:t>Developed the narrative and communication strategy for the series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 sz="1300" dirty="0">
                <a:latin typeface="Poppins"/>
                <a:ea typeface="+mn-lt"/>
                <a:cs typeface="Poppins"/>
              </a:rPr>
              <a:t>Handled pre-production, production, and post-production phases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 sz="1300" dirty="0">
                <a:latin typeface="Poppins"/>
                <a:ea typeface="+mn-lt"/>
                <a:cs typeface="Poppins"/>
              </a:rPr>
              <a:t>Managed scripting, talent scheduling, and timeline coordination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 sz="1300" dirty="0">
                <a:latin typeface="Poppins"/>
                <a:ea typeface="+mn-lt"/>
                <a:cs typeface="Poppins"/>
              </a:rPr>
              <a:t>Conducted filming both remotely and in-person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 sz="1300" dirty="0">
                <a:solidFill>
                  <a:srgbClr val="404040"/>
                </a:solidFill>
                <a:latin typeface="Poppins"/>
                <a:ea typeface="Calibri"/>
                <a:cs typeface="Poppins"/>
              </a:rPr>
              <a:t>Worked closely with the client throughout the series lifecycle</a:t>
            </a:r>
          </a:p>
          <a:p>
            <a:endParaRPr lang="en-US" sz="1300">
              <a:solidFill>
                <a:srgbClr val="404040"/>
              </a:solidFill>
              <a:latin typeface="Poppins"/>
              <a:ea typeface="Calibri"/>
              <a:cs typeface="Poppi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689A7E-A46E-B1EE-0793-ADED6AAB2D67}"/>
              </a:ext>
            </a:extLst>
          </p:cNvPr>
          <p:cNvSpPr txBox="1"/>
          <p:nvPr/>
        </p:nvSpPr>
        <p:spPr>
          <a:xfrm>
            <a:off x="10901590" y="4098869"/>
            <a:ext cx="1187049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latin typeface="Segoe UI"/>
                <a:cs typeface="Segoe UI"/>
                <a:hlinkClick r:id="rId3"/>
              </a:rPr>
              <a:t>Sept ’21 Episode</a:t>
            </a:r>
            <a:endParaRPr lang="en-US" sz="1200">
              <a:latin typeface="Segoe UI"/>
              <a:ea typeface="Calibri"/>
              <a:cs typeface="Segoe UI"/>
            </a:endParaRPr>
          </a:p>
          <a:p>
            <a:r>
              <a:rPr lang="en-US" sz="1200">
                <a:latin typeface="Segoe UI"/>
                <a:cs typeface="Segoe UI"/>
                <a:hlinkClick r:id="rId4"/>
              </a:rPr>
              <a:t>Oct ‘21Episode</a:t>
            </a:r>
            <a:endParaRPr lang="en-US" sz="1200">
              <a:latin typeface="Segoe UI"/>
              <a:ea typeface="Calibri"/>
              <a:cs typeface="Segoe UI"/>
            </a:endParaRPr>
          </a:p>
          <a:p>
            <a:r>
              <a:rPr lang="en-US" sz="1200">
                <a:latin typeface="Segoe UI"/>
                <a:cs typeface="Segoe UI"/>
                <a:hlinkClick r:id="rId5"/>
              </a:rPr>
              <a:t>Dec ’21 Episode</a:t>
            </a:r>
            <a:r>
              <a:rPr lang="en-US" sz="1200">
                <a:latin typeface="Segoe UI"/>
                <a:cs typeface="Segoe UI"/>
              </a:rPr>
              <a:t> </a:t>
            </a:r>
            <a:endParaRPr lang="en-US" sz="1200">
              <a:latin typeface="Segoe UI"/>
              <a:ea typeface="Calibri"/>
              <a:cs typeface="Segoe UI"/>
            </a:endParaRPr>
          </a:p>
          <a:p>
            <a:r>
              <a:rPr lang="en-US" sz="1200">
                <a:latin typeface="Segoe UI"/>
                <a:cs typeface="Segoe UI"/>
                <a:hlinkClick r:id="rId6"/>
              </a:rPr>
              <a:t>Feb ’22 Episode</a:t>
            </a:r>
            <a:endParaRPr lang="en-US" sz="1200">
              <a:latin typeface="Segoe UI"/>
              <a:ea typeface="Calibri"/>
              <a:cs typeface="Segoe UI"/>
            </a:endParaRPr>
          </a:p>
          <a:p>
            <a:r>
              <a:rPr lang="en-US" sz="1200">
                <a:latin typeface="Segoe UI"/>
                <a:cs typeface="Segoe UI"/>
                <a:hlinkClick r:id="rId7"/>
              </a:rPr>
              <a:t>April '22 Episode</a:t>
            </a:r>
            <a:endParaRPr lang="en-US" sz="1200">
              <a:latin typeface="Segoe UI"/>
              <a:ea typeface="Calibri"/>
              <a:cs typeface="Segoe UI"/>
            </a:endParaRPr>
          </a:p>
          <a:p>
            <a:r>
              <a:rPr lang="en-US" sz="1200">
                <a:latin typeface="Segoe UI"/>
                <a:cs typeface="Segoe UI"/>
                <a:hlinkClick r:id="rId8"/>
              </a:rPr>
              <a:t>June ’22 Episode</a:t>
            </a:r>
            <a:endParaRPr lang="en-US" sz="1200">
              <a:latin typeface="Segoe UI"/>
              <a:ea typeface="Calibri"/>
              <a:cs typeface="Segoe UI"/>
            </a:endParaRPr>
          </a:p>
          <a:p>
            <a:r>
              <a:rPr lang="en-US" sz="1200">
                <a:latin typeface="Segoe UI"/>
                <a:cs typeface="Segoe UI"/>
                <a:hlinkClick r:id="rId9"/>
              </a:rPr>
              <a:t>Oct '22 Episode</a:t>
            </a:r>
            <a:endParaRPr lang="en-US" sz="1200">
              <a:latin typeface="Segoe UI"/>
              <a:ea typeface="Calibri"/>
              <a:cs typeface="Segoe UI"/>
            </a:endParaRPr>
          </a:p>
          <a:p>
            <a:pPr algn="l"/>
            <a:endParaRPr lang="en-US" sz="1200">
              <a:latin typeface="Segoe UI"/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9FCBD8-B410-DA20-8172-F5ED063D6D41}"/>
              </a:ext>
            </a:extLst>
          </p:cNvPr>
          <p:cNvSpPr txBox="1"/>
          <p:nvPr/>
        </p:nvSpPr>
        <p:spPr>
          <a:xfrm>
            <a:off x="1455180" y="6452464"/>
            <a:ext cx="274319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Segoe UI"/>
                <a:ea typeface="Calibri"/>
                <a:cs typeface="Calibri"/>
              </a:rPr>
              <a:t>For Meta Internal Use Only</a:t>
            </a:r>
          </a:p>
        </p:txBody>
      </p:sp>
      <p:pic>
        <p:nvPicPr>
          <p:cNvPr id="7" name="Picture 6" descr="A person smiling in front of a brick wall&#10;&#10;Description automatically generated">
            <a:extLst>
              <a:ext uri="{FF2B5EF4-FFF2-40B4-BE49-F238E27FC236}">
                <a16:creationId xmlns:a16="http://schemas.microsoft.com/office/drawing/2014/main" id="{6FB1A1F9-563E-4A01-8225-C3210C0C8F5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81283" y="347677"/>
            <a:ext cx="3102044" cy="1731054"/>
          </a:xfrm>
          <a:prstGeom prst="rect">
            <a:avLst/>
          </a:prstGeom>
        </p:spPr>
      </p:pic>
      <p:pic>
        <p:nvPicPr>
          <p:cNvPr id="13" name="Picture 12" descr="A person sitting on a couch&#10;&#10;Description automatically generated">
            <a:extLst>
              <a:ext uri="{FF2B5EF4-FFF2-40B4-BE49-F238E27FC236}">
                <a16:creationId xmlns:a16="http://schemas.microsoft.com/office/drawing/2014/main" id="{25110A06-5324-AE43-F5C2-4156C2CF75B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79616" y="2224659"/>
            <a:ext cx="3112852" cy="1734080"/>
          </a:xfrm>
          <a:prstGeom prst="rect">
            <a:avLst/>
          </a:prstGeom>
        </p:spPr>
      </p:pic>
      <p:pic>
        <p:nvPicPr>
          <p:cNvPr id="14" name="Picture 13" descr="A group of squares with different colors&#10;&#10;Description automatically generated">
            <a:extLst>
              <a:ext uri="{FF2B5EF4-FFF2-40B4-BE49-F238E27FC236}">
                <a16:creationId xmlns:a16="http://schemas.microsoft.com/office/drawing/2014/main" id="{7C1C36FE-3405-12D5-709F-D3FAD5E8446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67032" y="4096715"/>
            <a:ext cx="2498403" cy="1742332"/>
          </a:xfrm>
          <a:prstGeom prst="rect">
            <a:avLst/>
          </a:prstGeom>
        </p:spPr>
      </p:pic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AAA3B53-E3A9-C625-E4CC-433EA303DAAD}"/>
              </a:ext>
            </a:extLst>
          </p:cNvPr>
          <p:cNvSpPr txBox="1">
            <a:spLocks/>
          </p:cNvSpPr>
          <p:nvPr/>
        </p:nvSpPr>
        <p:spPr>
          <a:xfrm>
            <a:off x="664139" y="4687373"/>
            <a:ext cx="7285309" cy="16670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00" b="1" u="sng" dirty="0">
                <a:solidFill>
                  <a:srgbClr val="3774BC"/>
                </a:solidFill>
                <a:latin typeface="Poppins"/>
                <a:ea typeface="Calibri" panose="020F0502020204030204"/>
                <a:cs typeface="Poppins"/>
              </a:rPr>
              <a:t>The Results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 sz="1300" dirty="0">
                <a:latin typeface="Poppins"/>
                <a:ea typeface="+mn-lt"/>
                <a:cs typeface="Poppins"/>
              </a:rPr>
              <a:t>Each bi-monthly episode consisted of three engaging segments</a:t>
            </a:r>
            <a:endParaRPr lang="en-US" sz="1300" dirty="0">
              <a:solidFill>
                <a:srgbClr val="000000"/>
              </a:solidFill>
              <a:latin typeface="Poppins"/>
              <a:ea typeface="+mn-lt"/>
              <a:cs typeface="Poppins"/>
            </a:endParaRP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 sz="1300" dirty="0">
                <a:latin typeface="Poppins"/>
                <a:ea typeface="+mn-lt"/>
                <a:cs typeface="Poppins"/>
              </a:rPr>
              <a:t>After the one-year mark, the team shifted its focus towards other milestones, marking the successful completion of this phase of the project</a:t>
            </a:r>
            <a:endParaRPr lang="en-US" sz="1300" dirty="0">
              <a:solidFill>
                <a:srgbClr val="000000"/>
              </a:solidFill>
              <a:latin typeface="Poppins"/>
              <a:ea typeface="Calibri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89180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9918B97-2236-432B-9D84-A860394888A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380140" y="4408414"/>
            <a:ext cx="6811860" cy="24495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88A8EE-A41B-104E-87E1-EB9806113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6F86DB-78DF-EB43-A6BE-40415A3A005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DC4B9FF-8695-D444-A5CC-2CB3135EE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284" y="309799"/>
            <a:ext cx="10894810" cy="84465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70C0"/>
                </a:solidFill>
                <a:latin typeface="Segoe UI"/>
                <a:cs typeface="Segoe UI"/>
              </a:rPr>
              <a:t>In Real Life | Video Series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3185AF-4529-9642-92AB-B131CAEBC7A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66432" y="1155883"/>
            <a:ext cx="7480916" cy="12198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400">
                <a:latin typeface="Segoe UI"/>
                <a:cs typeface="Calibri"/>
              </a:rPr>
              <a:t>A leading tech company's employee experience team aimed to share important news with their employees related to people, processes, and procedures. </a:t>
            </a:r>
            <a:r>
              <a:rPr lang="en-US" sz="1400">
                <a:solidFill>
                  <a:srgbClr val="404040"/>
                </a:solidFill>
                <a:latin typeface="Segoe UI"/>
                <a:ea typeface="+mn-lt"/>
                <a:cs typeface="+mn-lt"/>
              </a:rPr>
              <a:t>This initiative led to the conception of a video series, with an episode scheduled for release every other month.</a:t>
            </a:r>
            <a:endParaRPr lang="en-US" sz="1400">
              <a:latin typeface="Segoe UI"/>
              <a:cs typeface="Segoe UI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328E13-9F30-0846-AE9E-2A00307B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/>
              <a:t>3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34B247A-B54F-9443-948E-781E9E7017D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/>
              <a:t>6 weeks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8416BC8-7D3A-C447-82D3-1B919C1E4CD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077229" y="5951877"/>
            <a:ext cx="1266763" cy="471961"/>
          </a:xfrm>
        </p:spPr>
        <p:txBody>
          <a:bodyPr/>
          <a:lstStyle/>
          <a:p>
            <a:r>
              <a:rPr lang="en-US"/>
              <a:t>Lorem Ipsum Dolor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778A92C-1382-1A12-8A05-918932FFC49A}"/>
              </a:ext>
            </a:extLst>
          </p:cNvPr>
          <p:cNvSpPr txBox="1">
            <a:spLocks/>
          </p:cNvSpPr>
          <p:nvPr/>
        </p:nvSpPr>
        <p:spPr>
          <a:xfrm>
            <a:off x="665537" y="2228001"/>
            <a:ext cx="7285309" cy="28414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u="sng">
                <a:latin typeface="Segoe UI"/>
                <a:ea typeface="Calibri"/>
                <a:cs typeface="Segoe UI"/>
              </a:rPr>
              <a:t>Our Work</a:t>
            </a:r>
            <a:endParaRPr lang="en-US" sz="1400">
              <a:latin typeface="Segoe UI"/>
              <a:ea typeface="Calibri" panose="020F0502020204030204"/>
              <a:cs typeface="Calibri" panose="020F0502020204030204"/>
            </a:endParaRP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>
                <a:latin typeface="Segoe UI"/>
                <a:ea typeface="+mn-lt"/>
                <a:cs typeface="+mn-lt"/>
              </a:rPr>
              <a:t>Established</a:t>
            </a:r>
            <a:r>
              <a:rPr lang="en-US">
                <a:solidFill>
                  <a:srgbClr val="404040"/>
                </a:solidFill>
                <a:latin typeface="Segoe UI"/>
                <a:ea typeface="+mn-lt"/>
                <a:cs typeface="+mn-lt"/>
              </a:rPr>
              <a:t> consistent branding through color, intro/outro, and lower thirds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>
                <a:latin typeface="Segoe UI"/>
                <a:ea typeface="+mn-lt"/>
                <a:cs typeface="+mn-lt"/>
              </a:rPr>
              <a:t>Developed the narrative and communication strategy for the series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>
                <a:latin typeface="Segoe UI"/>
                <a:ea typeface="+mn-lt"/>
                <a:cs typeface="+mn-lt"/>
              </a:rPr>
              <a:t>Handled pre-production, production, and post-production phases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>
                <a:latin typeface="Segoe UI"/>
                <a:ea typeface="+mn-lt"/>
                <a:cs typeface="+mn-lt"/>
              </a:rPr>
              <a:t>Managed scripting, talent scheduling, and timeline coordination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>
                <a:latin typeface="Segoe UI"/>
                <a:ea typeface="+mn-lt"/>
                <a:cs typeface="+mn-lt"/>
              </a:rPr>
              <a:t>Conducted filming both remotely and in-person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>
                <a:solidFill>
                  <a:srgbClr val="404040"/>
                </a:solidFill>
                <a:latin typeface="Segoe UI"/>
                <a:ea typeface="Calibri"/>
                <a:cs typeface="Segoe UI"/>
              </a:rPr>
              <a:t>Worked closely with the client throughout the series lifecycle</a:t>
            </a:r>
            <a:endParaRPr lang="en-US">
              <a:solidFill>
                <a:srgbClr val="404040"/>
              </a:solidFill>
              <a:latin typeface="Segoe UI"/>
              <a:ea typeface="Calibri"/>
              <a:cs typeface="Calibri"/>
            </a:endParaRPr>
          </a:p>
          <a:p>
            <a:endParaRPr lang="en-US" sz="1400">
              <a:solidFill>
                <a:srgbClr val="404040"/>
              </a:solidFill>
              <a:latin typeface="Segoe UI"/>
              <a:ea typeface="Calibri"/>
              <a:cs typeface="Calibri"/>
            </a:endParaRPr>
          </a:p>
        </p:txBody>
      </p:sp>
      <p:pic>
        <p:nvPicPr>
          <p:cNvPr id="7" name="Picture 6" descr="A person smiling in front of a brick wall&#10;&#10;Description automatically generated">
            <a:extLst>
              <a:ext uri="{FF2B5EF4-FFF2-40B4-BE49-F238E27FC236}">
                <a16:creationId xmlns:a16="http://schemas.microsoft.com/office/drawing/2014/main" id="{6FB1A1F9-563E-4A01-8225-C3210C0C8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0068" y="1978499"/>
            <a:ext cx="3102044" cy="1731054"/>
          </a:xfrm>
          <a:prstGeom prst="rect">
            <a:avLst/>
          </a:prstGeom>
        </p:spPr>
      </p:pic>
      <p:pic>
        <p:nvPicPr>
          <p:cNvPr id="14" name="Picture 13" descr="A group of squares with different colors&#10;&#10;Description automatically generated">
            <a:extLst>
              <a:ext uri="{FF2B5EF4-FFF2-40B4-BE49-F238E27FC236}">
                <a16:creationId xmlns:a16="http://schemas.microsoft.com/office/drawing/2014/main" id="{7C1C36FE-3405-12D5-709F-D3FAD5E84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1892" y="4096715"/>
            <a:ext cx="2498403" cy="1742332"/>
          </a:xfrm>
          <a:prstGeom prst="rect">
            <a:avLst/>
          </a:prstGeom>
        </p:spPr>
      </p:pic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AAA3B53-E3A9-C625-E4CC-433EA303DAAD}"/>
              </a:ext>
            </a:extLst>
          </p:cNvPr>
          <p:cNvSpPr txBox="1">
            <a:spLocks/>
          </p:cNvSpPr>
          <p:nvPr/>
        </p:nvSpPr>
        <p:spPr>
          <a:xfrm>
            <a:off x="664139" y="4687373"/>
            <a:ext cx="7285309" cy="16670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u="sng">
                <a:latin typeface="Segoe UI"/>
                <a:ea typeface="Calibri" panose="020F0502020204030204"/>
                <a:cs typeface="Segoe UI"/>
              </a:rPr>
              <a:t>The Results</a:t>
            </a: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>
                <a:latin typeface="Segoe UI"/>
                <a:ea typeface="+mn-lt"/>
                <a:cs typeface="+mn-lt"/>
              </a:rPr>
              <a:t>Each bi-monthly episode consisted of three engaging segments</a:t>
            </a:r>
            <a:endParaRPr lang="en-US">
              <a:solidFill>
                <a:srgbClr val="000000"/>
              </a:solidFill>
              <a:latin typeface="Segoe UI"/>
              <a:ea typeface="+mn-lt"/>
              <a:cs typeface="Arial"/>
            </a:endParaRPr>
          </a:p>
          <a:p>
            <a:pPr marL="457200" lvl="2">
              <a:lnSpc>
                <a:spcPct val="120000"/>
              </a:lnSpc>
              <a:buFont typeface="Wingdings"/>
              <a:buChar char="§"/>
            </a:pPr>
            <a:r>
              <a:rPr lang="en-US">
                <a:latin typeface="Segoe UI"/>
                <a:ea typeface="+mn-lt"/>
                <a:cs typeface="Arial"/>
              </a:rPr>
              <a:t>After the one-year mark, the team shifted its focus towards other milestones, marking the successful completion of this phase of the project</a:t>
            </a:r>
            <a:endParaRPr lang="en-US">
              <a:solidFill>
                <a:srgbClr val="000000"/>
              </a:solidFill>
              <a:latin typeface="Segoe UI"/>
              <a:ea typeface="Calibri"/>
              <a:cs typeface="Arial"/>
            </a:endParaRPr>
          </a:p>
        </p:txBody>
      </p:sp>
      <p:pic>
        <p:nvPicPr>
          <p:cNvPr id="9" name="Picture 8" descr="A person smiling in front of a brick wall&#10;&#10;Description automatically generated">
            <a:extLst>
              <a:ext uri="{FF2B5EF4-FFF2-40B4-BE49-F238E27FC236}">
                <a16:creationId xmlns:a16="http://schemas.microsoft.com/office/drawing/2014/main" id="{F535DC1A-790E-FFC2-A655-A0F03DA8AE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08" t="71205" r="63217" b="893"/>
          <a:stretch/>
        </p:blipFill>
        <p:spPr>
          <a:xfrm>
            <a:off x="8309985" y="3224908"/>
            <a:ext cx="622727" cy="48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63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s0 xmlns="f0ee8362-fa7e-4bc9-ab88-7dcfb17cb19b">Episodic Video Series</Notes0>
    <Named_x0020_Account xmlns="f0ee8362-fa7e-4bc9-ab88-7dcfb17cb19b">Meta</Named_x0020_Account>
    <Industries xmlns="f0ee8362-fa7e-4bc9-ab88-7dcfb17cb19b" xsi:nil="true"/>
    <ApprovedByClient xmlns="f0ee8362-fa7e-4bc9-ab88-7dcfb17cb19b">false</ApprovedByClient>
    <PlatTech xmlns="f0ee8362-fa7e-4bc9-ab88-7dcfb17cb19b" xsi:nil="true"/>
    <ProjectCompletionDate xmlns="f0ee8362-fa7e-4bc9-ab88-7dcfb17cb19b" xsi:nil="true"/>
    <BusinessUnit xmlns="f0ee8362-fa7e-4bc9-ab88-7dcfb17cb19b">
      <Value>Marketing Services</Value>
    </BusinessUnit>
    <Solutions xmlns="f0ee8362-fa7e-4bc9-ab88-7dcfb17cb19b">
      <Value>Video Production</Value>
    </Solution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23BCBB7020E34DAE994A365BA94206" ma:contentTypeVersion="12" ma:contentTypeDescription="Create a new document." ma:contentTypeScope="" ma:versionID="b1c940a28d9f7ed7841dd66e388476ed">
  <xsd:schema xmlns:xsd="http://www.w3.org/2001/XMLSchema" xmlns:xs="http://www.w3.org/2001/XMLSchema" xmlns:p="http://schemas.microsoft.com/office/2006/metadata/properties" xmlns:ns2="f0ee8362-fa7e-4bc9-ab88-7dcfb17cb19b" targetNamespace="http://schemas.microsoft.com/office/2006/metadata/properties" ma:root="true" ma:fieldsID="8c9fb4aa225d81f58c6fca2e551d2526" ns2:_="">
    <xsd:import namespace="f0ee8362-fa7e-4bc9-ab88-7dcfb17cb19b"/>
    <xsd:element name="properties">
      <xsd:complexType>
        <xsd:sequence>
          <xsd:element name="documentManagement">
            <xsd:complexType>
              <xsd:all>
                <xsd:element ref="ns2:BusinessUnit" minOccurs="0"/>
                <xsd:element ref="ns2:Industries" minOccurs="0"/>
                <xsd:element ref="ns2:Solutions" minOccurs="0"/>
                <xsd:element ref="ns2:PlatTech" minOccurs="0"/>
                <xsd:element ref="ns2:Notes0" minOccurs="0"/>
                <xsd:element ref="ns2:Named_x0020_Account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ProjectCompletionDate" minOccurs="0"/>
                <xsd:element ref="ns2:ApprovedByCli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ee8362-fa7e-4bc9-ab88-7dcfb17cb19b" elementFormDefault="qualified">
    <xsd:import namespace="http://schemas.microsoft.com/office/2006/documentManagement/types"/>
    <xsd:import namespace="http://schemas.microsoft.com/office/infopath/2007/PartnerControls"/>
    <xsd:element name="BusinessUnit" ma:index="8" nillable="true" ma:displayName="Business Unit" ma:internalName="BusinessUnit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Business Process Outsourcing"/>
                    <xsd:enumeration value="Content and Change Management"/>
                    <xsd:enumeration value="Creative"/>
                    <xsd:enumeration value="Custom Development"/>
                    <xsd:enumeration value="Customer Relationship Management"/>
                    <xsd:enumeration value="Data and Analytics"/>
                    <xsd:enumeration value="Engagement Marketing"/>
                    <xsd:enumeration value="Infrastructure"/>
                    <xsd:enumeration value="Marketing Services"/>
                    <xsd:enumeration value="Modern Workplace"/>
                    <xsd:enumeration value="NetSuite"/>
                  </xsd:restriction>
                </xsd:simpleType>
              </xsd:element>
            </xsd:sequence>
          </xsd:extension>
        </xsd:complexContent>
      </xsd:complexType>
    </xsd:element>
    <xsd:element name="Industries" ma:index="9" nillable="true" ma:displayName="Industries" ma:format="Dropdown" ma:internalName="Industries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erospace"/>
                    <xsd:enumeration value="Agriculture"/>
                    <xsd:enumeration value="Agriculture Food"/>
                    <xsd:enumeration value="AI / AI Models"/>
                    <xsd:enumeration value="B2B"/>
                    <xsd:enumeration value="B2C"/>
                    <xsd:enumeration value="Chemical"/>
                    <xsd:enumeration value="Construction"/>
                    <xsd:enumeration value="Defence"/>
                    <xsd:enumeration value="Education"/>
                    <xsd:enumeration value="Energy"/>
                    <xsd:enumeration value="Engineering"/>
                    <xsd:enumeration value="Entertainment"/>
                    <xsd:enumeration value="Financial Services"/>
                    <xsd:enumeration value="Food"/>
                    <xsd:enumeration value="Government"/>
                    <xsd:enumeration value="Healthcare"/>
                    <xsd:enumeration value="Hospitality"/>
                    <xsd:enumeration value="Legal"/>
                    <xsd:enumeration value="Life Sciences"/>
                    <xsd:enumeration value="Manufacturing"/>
                    <xsd:enumeration value="Media"/>
                    <xsd:enumeration value="Non-Profit"/>
                    <xsd:enumeration value="Real Estate"/>
                    <xsd:enumeration value="Retail"/>
                    <xsd:enumeration value="Services"/>
                    <xsd:enumeration value="Technology"/>
                    <xsd:enumeration value="Telecommunications"/>
                    <xsd:enumeration value="Transportation"/>
                    <xsd:enumeration value="Water"/>
                    <xsd:enumeration value="Wellness"/>
                    <xsd:enumeration value="BPO"/>
                  </xsd:restriction>
                </xsd:simpleType>
              </xsd:element>
            </xsd:sequence>
          </xsd:extension>
        </xsd:complexContent>
      </xsd:complexType>
    </xsd:element>
    <xsd:element name="Solutions" ma:index="10" nillable="true" ma:displayName="Solutions" ma:format="Dropdown" ma:internalName="Solutions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ABM Marketing"/>
                    <xsd:enumeration value="AI"/>
                    <xsd:enumeration value="Audit"/>
                    <xsd:enumeration value="Change Management"/>
                    <xsd:enumeration value="Cloud"/>
                    <xsd:enumeration value="Configurations"/>
                    <xsd:enumeration value="Content"/>
                    <xsd:enumeration value="Customer &amp; Partner Support BPO"/>
                    <xsd:enumeration value="Customer / Partner Portal"/>
                    <xsd:enumeration value="Custom Search"/>
                    <xsd:enumeration value="Cybersecurity"/>
                    <xsd:enumeration value="Data Analytics"/>
                    <xsd:enumeration value="Design"/>
                    <xsd:enumeration value="Email Campaigns"/>
                    <xsd:enumeration value="Event support"/>
                    <xsd:enumeration value="HelpDesk Outsourcing BPO"/>
                    <xsd:enumeration value="Integrations"/>
                    <xsd:enumeration value="Intranet / Extranet"/>
                    <xsd:enumeration value="IoT"/>
                    <xsd:enumeration value="Link Building"/>
                    <xsd:enumeration value="Marketing Automation"/>
                    <xsd:enumeration value="Marketing Strategy"/>
                    <xsd:enumeration value="Marketing Technology"/>
                    <xsd:enumeration value="Migrations"/>
                    <xsd:enumeration value="Mobile Application"/>
                    <xsd:enumeration value="Organic Social Media"/>
                    <xsd:enumeration value="PPC"/>
                    <xsd:enumeration value="Personas &amp; Journey Mapping"/>
                    <xsd:enumeration value="Process Automation"/>
                    <xsd:enumeration value="Product Development"/>
                    <xsd:enumeration value="Research"/>
                    <xsd:enumeration value="SEO/ AEO"/>
                    <xsd:enumeration value="SPFx"/>
                    <xsd:enumeration value="Training"/>
                    <xsd:enumeration value="UX/ UI Design"/>
                    <xsd:enumeration value="Video Production"/>
                    <xsd:enumeration value="Webinars"/>
                    <xsd:enumeration value="Websites"/>
                    <xsd:enumeration value="DevOps"/>
                  </xsd:restriction>
                </xsd:simpleType>
              </xsd:element>
            </xsd:sequence>
          </xsd:extension>
        </xsd:complexContent>
      </xsd:complexType>
    </xsd:element>
    <xsd:element name="PlatTech" ma:index="11" nillable="true" ma:displayName="Platform / Technology" ma:format="Dropdown" ma:internalName="PlatTech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.NET"/>
                    <xsd:enumeration value="Android App"/>
                    <xsd:enumeration value="AWS"/>
                    <xsd:enumeration value="Angular"/>
                    <xsd:enumeration value="Azure"/>
                    <xsd:enumeration value="Azure DevOps"/>
                    <xsd:enumeration value="Boomi"/>
                    <xsd:enumeration value="Drupal"/>
                    <xsd:enumeration value="Dynamics"/>
                    <xsd:enumeration value="Flutter"/>
                    <xsd:enumeration value="GCP"/>
                    <xsd:enumeration value="Google"/>
                    <xsd:enumeration value="Great Plains"/>
                    <xsd:enumeration value="Hootsuite"/>
                    <xsd:enumeration value="HubSpot"/>
                    <xsd:enumeration value="iOS App"/>
                    <xsd:enumeration value="Java"/>
                    <xsd:enumeration value="Kentico"/>
                    <xsd:enumeration value="Looker Studio"/>
                    <xsd:enumeration value="Mobile App"/>
                    <xsd:enumeration value="Marketo / Adobe"/>
                    <xsd:enumeration value="NetSuite"/>
                    <xsd:enumeration value="O365"/>
                    <xsd:enumeration value="OneDrive"/>
                    <xsd:enumeration value="PowerSuite"/>
                    <xsd:enumeration value="Power BI"/>
                    <xsd:enumeration value="QuickBooks"/>
                    <xsd:enumeration value="React"/>
                    <xsd:enumeration value="React Native"/>
                    <xsd:enumeration value="Sage"/>
                    <xsd:enumeration value="Salesforce"/>
                    <xsd:enumeration value="Salesforce Experience Cloud"/>
                    <xsd:enumeration value="Salesforce Marketing Cloud"/>
                    <xsd:enumeration value="Salesforce CPQ"/>
                    <xsd:enumeration value="Salesforce Pardot"/>
                    <xsd:enumeration value="SharePoint"/>
                    <xsd:enumeration value="Shopify"/>
                    <xsd:enumeration value="Sitecore"/>
                    <xsd:enumeration value="Sitefinity"/>
                    <xsd:enumeration value="Snowflake"/>
                    <xsd:enumeration value="Sprinklr"/>
                    <xsd:enumeration value="SproutSocial"/>
                    <xsd:enumeration value="Tableau"/>
                    <xsd:enumeration value="WP Engine"/>
                    <xsd:enumeration value="Webflow"/>
                    <xsd:enumeration value="WooCommerce"/>
                    <xsd:enumeration value="WordPress"/>
                    <xsd:enumeration value="Zoho"/>
                    <xsd:enumeration value="Power Apps"/>
                    <xsd:enumeration value="Teams"/>
                    <xsd:enumeration value="Azure Data Factory"/>
                    <xsd:enumeration value="Zendesk"/>
                    <xsd:enumeration value="Business Central"/>
                    <xsd:enumeration value="Viva"/>
                  </xsd:restriction>
                </xsd:simpleType>
              </xsd:element>
            </xsd:sequence>
          </xsd:extension>
        </xsd:complexContent>
      </xsd:complexType>
    </xsd:element>
    <xsd:element name="Notes0" ma:index="12" nillable="true" ma:displayName="Notes" ma:internalName="Notes0">
      <xsd:simpleType>
        <xsd:restriction base="dms:Text">
          <xsd:maxLength value="255"/>
        </xsd:restriction>
      </xsd:simpleType>
    </xsd:element>
    <xsd:element name="Named_x0020_Account" ma:index="13" nillable="true" ma:displayName="Named Account" ma:format="Dropdown" ma:internalName="Named_x0020_Account">
      <xsd:simpleType>
        <xsd:restriction base="dms:Choice">
          <xsd:enumeration value="Microsoft"/>
          <xsd:enumeration value="Meta"/>
          <xsd:enumeration value="Amazon"/>
        </xsd:restriction>
      </xsd:simpleType>
    </xsd:element>
    <xsd:element name="MediaServiceMetadata" ma:index="14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ProjectCompletionDate" ma:index="18" nillable="true" ma:displayName="Project Completion Date" ma:format="DateOnly" ma:internalName="ProjectCompletionDate">
      <xsd:simpleType>
        <xsd:restriction base="dms:DateTime"/>
      </xsd:simpleType>
    </xsd:element>
    <xsd:element name="ApprovedByClient" ma:index="19" nillable="true" ma:displayName="Approved By Client" ma:default="0" ma:format="Dropdown" ma:internalName="ApprovedByClient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customXsn xmlns="http://schemas.microsoft.com/office/2006/metadata/customXsn">
  <xsnLocation/>
  <cached>True</cached>
  <openByDefault>False</openByDefault>
  <xsnScope/>
</customXsn>
</file>

<file path=customXml/itemProps1.xml><?xml version="1.0" encoding="utf-8"?>
<ds:datastoreItem xmlns:ds="http://schemas.openxmlformats.org/officeDocument/2006/customXml" ds:itemID="{77ECDF0C-9559-4EBB-A79E-6EF16B2CBC6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CE9A8C3-D206-4A84-877A-E0C5CA85C111}">
  <ds:schemaRefs>
    <ds:schemaRef ds:uri="4a674d8d-5ae4-473c-b67e-b0301c6146a3"/>
    <ds:schemaRef ds:uri="730c8cfc-f4d5-4aa5-a17c-77b240e5b207"/>
    <ds:schemaRef ds:uri="79eba559-d33b-47f5-9450-110931409036"/>
    <ds:schemaRef ds:uri="8e8b519a-9c33-4eb5-8032-b8e2911b08d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A9551B8-62F0-4090-96A0-1DB299F4C75A}"/>
</file>

<file path=customXml/itemProps4.xml><?xml version="1.0" encoding="utf-8"?>
<ds:datastoreItem xmlns:ds="http://schemas.openxmlformats.org/officeDocument/2006/customXml" ds:itemID="{9ADCF656-C488-444B-B869-7CA065C202EE}"/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</Slides>
  <Notes>2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In Real Life | Meta Video Series</vt:lpstr>
      <vt:lpstr>In Real Life | Video Series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–  Video Production Projects</dc:title>
  <dc:creator>Julia Trupp (AFFIRMA)</dc:creator>
  <cp:revision>8</cp:revision>
  <dcterms:created xsi:type="dcterms:W3CDTF">2021-01-15T21:45:02Z</dcterms:created>
  <dcterms:modified xsi:type="dcterms:W3CDTF">2025-12-01T15:53:37Z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0x0101000D23BCBB7020E34DAE994A365BA94206</vt:lpwstr>
  </property>
  <property fmtid="{D5CDD505-2E9C-101B-9397-08002B2CF9AE}" pid="3" name="MediaServiceImageTags">
    <vt:lpwstr/>
  </property>
  <property fmtid="{D5CDD505-2E9C-101B-9397-08002B2CF9AE}" pid="4" name="MSIP_Label_f42aa342-8706-4288-bd11-ebb85995028c_Enabled">
    <vt:lpwstr>true</vt:lpwstr>
  </property>
  <property fmtid="{D5CDD505-2E9C-101B-9397-08002B2CF9AE}" pid="5" name="MSIP_Label_f42aa342-8706-4288-bd11-ebb85995028c_SetDate">
    <vt:lpwstr>2024-02-23T23:11:47Z</vt:lpwstr>
  </property>
  <property fmtid="{D5CDD505-2E9C-101B-9397-08002B2CF9AE}" pid="6" name="MSIP_Label_f42aa342-8706-4288-bd11-ebb85995028c_Method">
    <vt:lpwstr>Standard</vt:lpwstr>
  </property>
  <property fmtid="{D5CDD505-2E9C-101B-9397-08002B2CF9AE}" pid="7" name="MSIP_Label_f42aa342-8706-4288-bd11-ebb85995028c_Name">
    <vt:lpwstr>Internal</vt:lpwstr>
  </property>
  <property fmtid="{D5CDD505-2E9C-101B-9397-08002B2CF9AE}" pid="8" name="MSIP_Label_f42aa342-8706-4288-bd11-ebb85995028c_SiteId">
    <vt:lpwstr>65265dd0-4b20-44a4-aca4-b7ecbb143664</vt:lpwstr>
  </property>
  <property fmtid="{D5CDD505-2E9C-101B-9397-08002B2CF9AE}" pid="9" name="MSIP_Label_f42aa342-8706-4288-bd11-ebb85995028c_ActionId">
    <vt:lpwstr>a7192c71-12cc-4895-a527-adb89be4cef4</vt:lpwstr>
  </property>
  <property fmtid="{D5CDD505-2E9C-101B-9397-08002B2CF9AE}" pid="10" name="MSIP_Label_f42aa342-8706-4288-bd11-ebb85995028c_ContentBits">
    <vt:lpwstr>0</vt:lpwstr>
  </property>
</Properties>
</file>

<file path=docProps/thumbnail.jpeg>
</file>